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756" r:id="rId2"/>
    <p:sldId id="1933" r:id="rId3"/>
    <p:sldId id="1950" r:id="rId4"/>
    <p:sldId id="2056" r:id="rId5"/>
    <p:sldId id="2055" r:id="rId6"/>
    <p:sldId id="2072" r:id="rId7"/>
    <p:sldId id="1990" r:id="rId8"/>
    <p:sldId id="2059" r:id="rId9"/>
    <p:sldId id="2060" r:id="rId10"/>
    <p:sldId id="2062" r:id="rId11"/>
    <p:sldId id="2044" r:id="rId12"/>
    <p:sldId id="2057" r:id="rId13"/>
    <p:sldId id="2063" r:id="rId14"/>
    <p:sldId id="1977" r:id="rId15"/>
    <p:sldId id="2068" r:id="rId16"/>
    <p:sldId id="2076" r:id="rId17"/>
    <p:sldId id="2077" r:id="rId18"/>
    <p:sldId id="2065" r:id="rId19"/>
    <p:sldId id="2066" r:id="rId20"/>
    <p:sldId id="2067" r:id="rId21"/>
    <p:sldId id="2003" r:id="rId22"/>
    <p:sldId id="1992" r:id="rId23"/>
    <p:sldId id="2034" r:id="rId24"/>
    <p:sldId id="2078" r:id="rId25"/>
    <p:sldId id="2090" r:id="rId26"/>
    <p:sldId id="2081" r:id="rId27"/>
    <p:sldId id="2082" r:id="rId28"/>
    <p:sldId id="2083" r:id="rId29"/>
    <p:sldId id="2084" r:id="rId30"/>
    <p:sldId id="2085" r:id="rId31"/>
    <p:sldId id="2086" r:id="rId32"/>
    <p:sldId id="2087" r:id="rId33"/>
    <p:sldId id="2089" r:id="rId34"/>
    <p:sldId id="2024" r:id="rId35"/>
    <p:sldId id="2025" r:id="rId36"/>
    <p:sldId id="2026" r:id="rId37"/>
    <p:sldId id="2028" r:id="rId38"/>
    <p:sldId id="2029" r:id="rId39"/>
    <p:sldId id="2030" r:id="rId40"/>
    <p:sldId id="2031" r:id="rId41"/>
    <p:sldId id="2032" r:id="rId42"/>
    <p:sldId id="2033" r:id="rId43"/>
    <p:sldId id="2016" r:id="rId44"/>
    <p:sldId id="2017" r:id="rId45"/>
    <p:sldId id="2018" r:id="rId46"/>
    <p:sldId id="2019" r:id="rId47"/>
    <p:sldId id="2020" r:id="rId48"/>
    <p:sldId id="2021" r:id="rId49"/>
    <p:sldId id="2022" r:id="rId50"/>
    <p:sldId id="2069" r:id="rId51"/>
    <p:sldId id="2071" r:id="rId52"/>
    <p:sldId id="2070" r:id="rId53"/>
    <p:sldId id="2075" r:id="rId54"/>
    <p:sldId id="2074" r:id="rId55"/>
    <p:sldId id="1953" r:id="rId56"/>
  </p:sldIdLst>
  <p:sldSz cx="9906000" cy="6858000" type="A4"/>
  <p:notesSz cx="7010400" cy="9236075"/>
  <p:embeddedFontLst>
    <p:embeddedFont>
      <p:font typeface="나눔고딕 Bold" panose="020B0604020202020204" charset="-127"/>
      <p:bold r:id="rId59"/>
    </p:embeddedFont>
    <p:embeddedFont>
      <p:font typeface="바탕" panose="02030600000101010101" pitchFamily="18" charset="-127"/>
      <p:regular r:id="rId60"/>
    </p:embeddedFont>
    <p:embeddedFont>
      <p:font typeface="맑은 고딕" panose="020B0503020000020004" pitchFamily="34" charset="-127"/>
      <p:regular r:id="rId61"/>
      <p:bold r:id="rId62"/>
    </p:embeddedFont>
    <p:embeddedFont>
      <p:font typeface="Segoe UI Light" panose="020B0502040204020203" pitchFamily="34" charset="0"/>
      <p:regular r:id="rId63"/>
      <p:italic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  <p:embeddedFont>
      <p:font typeface="휴먼옛체" panose="020B0600000101010101" charset="-127"/>
      <p:regular r:id="rId69"/>
    </p:embeddedFont>
    <p:embeddedFont>
      <p:font typeface="굴림" panose="020B0600000101010101" pitchFamily="34" charset="-127"/>
      <p:regular r:id="rId70"/>
    </p:embeddedFont>
    <p:embeddedFont>
      <p:font typeface="나눔고딕" panose="020B0604020202020204" charset="-127"/>
      <p:regular r:id="rId71"/>
      <p:bold r:id="rId72"/>
    </p:embeddedFont>
    <p:embeddedFont>
      <p:font typeface="휴먼옛체" panose="020B0600000101010101" charset="-127"/>
      <p:regular r:id="rId6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3807">
          <p15:clr>
            <a:srgbClr val="A4A3A4"/>
          </p15:clr>
        </p15:guide>
        <p15:guide id="4" pos="3231">
          <p15:clr>
            <a:srgbClr val="A4A3A4"/>
          </p15:clr>
        </p15:guide>
        <p15:guide id="5" pos="357">
          <p15:clr>
            <a:srgbClr val="A4A3A4"/>
          </p15:clr>
        </p15:guide>
        <p15:guide id="6" pos="61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9999FF"/>
    <a:srgbClr val="FF9933"/>
    <a:srgbClr val="E5E5E5"/>
    <a:srgbClr val="FB9205"/>
    <a:srgbClr val="99FF66"/>
    <a:srgbClr val="3770B9"/>
    <a:srgbClr val="FF3300"/>
    <a:srgbClr val="333333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9" autoAdjust="0"/>
    <p:restoredTop sz="99571" autoAdjust="0"/>
  </p:normalViewPr>
  <p:slideViewPr>
    <p:cSldViewPr snapToGrid="0">
      <p:cViewPr varScale="1">
        <p:scale>
          <a:sx n="126" d="100"/>
          <a:sy n="126" d="100"/>
        </p:scale>
        <p:origin x="138" y="114"/>
      </p:cViewPr>
      <p:guideLst>
        <p:guide orient="horz" pos="434"/>
        <p:guide orient="horz" pos="520"/>
        <p:guide orient="horz" pos="3807"/>
        <p:guide pos="3231"/>
        <p:guide pos="357"/>
        <p:guide pos="61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7818"/>
    </p:cViewPr>
  </p:sorterViewPr>
  <p:notesViewPr>
    <p:cSldViewPr snapToGrid="0">
      <p:cViewPr varScale="1">
        <p:scale>
          <a:sx n="62" d="100"/>
          <a:sy n="62" d="100"/>
        </p:scale>
        <p:origin x="-3336" y="-72"/>
      </p:cViewPr>
      <p:guideLst>
        <p:guide orient="horz" pos="2910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495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495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CB299EC1-DCD8-4B1C-BD70-6521333B4D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131220" y="8795981"/>
            <a:ext cx="766321" cy="25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149" tIns="44878" rIns="88149" bIns="44878">
            <a:spAutoFit/>
          </a:bodyPr>
          <a:lstStyle/>
          <a:p>
            <a:pPr algn="ctr" defTabSz="874124" eaLnBrk="0" latinLnBrk="0" hangingPunct="0">
              <a:lnSpc>
                <a:spcPct val="90000"/>
              </a:lnSpc>
              <a:defRPr/>
            </a:pPr>
            <a:r>
              <a:rPr lang="en-US" altLang="ko-KR" b="0" dirty="0"/>
              <a:t>Page </a:t>
            </a:r>
            <a:fld id="{49EF1347-4B2F-43F9-8979-C0F86A86ED66}" type="slidenum">
              <a:rPr lang="en-US" altLang="ko-KR" b="0"/>
              <a:pPr algn="ctr" defTabSz="874124" eaLnBrk="0" latinLnBrk="0" hangingPunct="0">
                <a:lnSpc>
                  <a:spcPct val="90000"/>
                </a:lnSpc>
                <a:defRPr/>
              </a:pPr>
              <a:t>‹#›</a:t>
            </a:fld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11082543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495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495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4ECF5037-D4F7-4F5D-BAC7-DB4E84F217E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131220" y="8795981"/>
            <a:ext cx="766321" cy="25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149" tIns="44878" rIns="88149" bIns="44878">
            <a:spAutoFit/>
          </a:bodyPr>
          <a:lstStyle/>
          <a:p>
            <a:pPr algn="ctr" defTabSz="874124" eaLnBrk="0" latinLnBrk="0" hangingPunct="0">
              <a:lnSpc>
                <a:spcPct val="90000"/>
              </a:lnSpc>
              <a:defRPr/>
            </a:pPr>
            <a:r>
              <a:rPr lang="en-US" altLang="ko-KR" b="0" dirty="0"/>
              <a:t>Page </a:t>
            </a:r>
            <a:fld id="{964B72B7-4934-4A88-A695-A4EEADAB3665}" type="slidenum">
              <a:rPr lang="en-US" altLang="ko-KR" b="0"/>
              <a:pPr algn="ctr" defTabSz="874124" eaLnBrk="0" latinLnBrk="0" hangingPunct="0">
                <a:lnSpc>
                  <a:spcPct val="90000"/>
                </a:lnSpc>
                <a:defRPr/>
              </a:pPr>
              <a:t>‹#›</a:t>
            </a:fld>
            <a:endParaRPr lang="en-US" altLang="ko-KR" b="0" dirty="0"/>
          </a:p>
        </p:txBody>
      </p:sp>
      <p:sp>
        <p:nvSpPr>
          <p:cNvPr id="2253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93738"/>
            <a:ext cx="5003800" cy="3463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162" y="4387657"/>
            <a:ext cx="5148080" cy="415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Body Text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830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29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6091" y="2763596"/>
            <a:ext cx="9017066" cy="585418"/>
          </a:xfrm>
        </p:spPr>
        <p:txBody>
          <a:bodyPr wrap="square" lIns="92075" tIns="46038" rIns="92075" bIns="46038">
            <a:spAutoFit/>
          </a:bodyPr>
          <a:lstStyle>
            <a:lvl1pPr algn="ctr">
              <a:spcBef>
                <a:spcPct val="25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None/>
              <a:defRPr sz="3200" b="0">
                <a:solidFill>
                  <a:schemeClr val="tx1"/>
                </a:solidFill>
                <a:latin typeface="휴먼옛체" pitchFamily="18" charset="-127"/>
                <a:ea typeface="휴먼옛체" pitchFamily="18" charset="-127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유형을 편집하려면 누르십시오</a:t>
            </a:r>
            <a:r>
              <a:rPr lang="en-US" altLang="ko-KR" dirty="0"/>
              <a:t>.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87524" y="3417528"/>
            <a:ext cx="6934200" cy="462307"/>
          </a:xfrm>
        </p:spPr>
        <p:txBody>
          <a:bodyPr lIns="92075" tIns="46038" rIns="92075" bIns="46038">
            <a:spAutoFit/>
          </a:bodyPr>
          <a:lstStyle>
            <a:lvl1pPr marL="0" indent="0" algn="ctr" latinLnBrk="1">
              <a:buNone/>
              <a:defRPr sz="2000" b="0" i="0">
                <a:latin typeface="휴먼옛체" pitchFamily="18" charset="-127"/>
                <a:ea typeface="휴먼옛체" pitchFamily="18" charset="-127"/>
                <a:cs typeface="Times New Roman" pitchFamily="18" charset="0"/>
              </a:defRPr>
            </a:lvl1pPr>
          </a:lstStyle>
          <a:p>
            <a:r>
              <a:rPr lang="ko-KR" altLang="en-US"/>
              <a:t>마스터 부제목 유형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ACD1FCA4-4C7F-48C8-9AA8-0C149BFBE9D3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43763" y="76201"/>
            <a:ext cx="2284412" cy="44100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8939" y="76201"/>
            <a:ext cx="6702424" cy="44100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68A2032-445D-4888-9001-F4F93A153A6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제목 및 텍스트/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9" y="76200"/>
            <a:ext cx="6162675" cy="5175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8938" y="769939"/>
            <a:ext cx="9139237" cy="17811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88938" y="2703513"/>
            <a:ext cx="9139237" cy="17827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4E5C4764-5BE1-48C7-8812-ED16CA670F1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17475" indent="-117475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1pPr>
            <a:lvl2pPr marL="190500" indent="149225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2pPr>
            <a:lvl3pPr marL="744538" indent="-169863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3pPr>
            <a:lvl4pPr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4pPr>
            <a:lvl5pPr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A2352BB-55DD-448D-A8C3-D207F404F17D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DB3B7ECF-8B82-45C2-B4D1-5EC6E170915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8939" y="769939"/>
            <a:ext cx="4492625" cy="371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3962" y="769939"/>
            <a:ext cx="4494213" cy="371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4DF5B9D6-5BF6-41CD-A3D6-F487B5B4B92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8E1C54B-FE6D-4C97-88E1-AC911493D8F8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7595002" cy="5175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ko-KR" altLang="en-US" dirty="0"/>
            </a:lvl1pPr>
          </a:lstStyle>
          <a:p>
            <a:pPr lv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5582284B-5FC9-4F04-A21C-87CF94294A74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  <p:sp>
        <p:nvSpPr>
          <p:cNvPr id="4" name="Line 20"/>
          <p:cNvSpPr>
            <a:spLocks noChangeShapeType="1"/>
          </p:cNvSpPr>
          <p:nvPr userDrawn="1"/>
        </p:nvSpPr>
        <p:spPr bwMode="auto">
          <a:xfrm>
            <a:off x="388938" y="682625"/>
            <a:ext cx="91392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AutoShape 32" descr="50%"/>
          <p:cNvSpPr>
            <a:spLocks noChangeArrowheads="1"/>
          </p:cNvSpPr>
          <p:nvPr userDrawn="1"/>
        </p:nvSpPr>
        <p:spPr bwMode="auto">
          <a:xfrm>
            <a:off x="302620" y="193344"/>
            <a:ext cx="69850" cy="3444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ko-KR" alt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1257D3D-4E15-4FAC-9F51-0687845BE7B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1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DF37799E-5072-4EFE-8EA3-664180A58CB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2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2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2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BB208024-65B1-4DA7-8343-ABFA1F9C5C6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22663" y="6575426"/>
            <a:ext cx="28956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 smtClean="0"/>
              <a:t>- </a:t>
            </a:r>
            <a:fld id="{BC5EC00A-1191-47BC-844B-B915E1C5D6F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2052" name="Rectangle 44"/>
          <p:cNvSpPr>
            <a:spLocks noGrp="1" noChangeArrowheads="1"/>
          </p:cNvSpPr>
          <p:nvPr>
            <p:ph type="title"/>
          </p:nvPr>
        </p:nvSpPr>
        <p:spPr bwMode="auto">
          <a:xfrm>
            <a:off x="388939" y="76200"/>
            <a:ext cx="61626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마스터</a:t>
            </a:r>
            <a:r>
              <a:rPr lang="en-US" dirty="0" smtClean="0"/>
              <a:t> </a:t>
            </a:r>
            <a:r>
              <a:rPr lang="en-US" dirty="0" err="1" smtClean="0"/>
              <a:t>제목</a:t>
            </a:r>
            <a:r>
              <a:rPr lang="en-US" dirty="0" smtClean="0"/>
              <a:t> </a:t>
            </a:r>
            <a:r>
              <a:rPr lang="en-US" dirty="0" err="1" smtClean="0"/>
              <a:t>스타일</a:t>
            </a:r>
            <a:r>
              <a:rPr lang="en-US" dirty="0" smtClean="0"/>
              <a:t> </a:t>
            </a:r>
            <a:r>
              <a:rPr lang="en-US" dirty="0" err="1" smtClean="0"/>
              <a:t>편집</a:t>
            </a:r>
            <a:endParaRPr lang="en-US" dirty="0" smtClean="0"/>
          </a:p>
        </p:txBody>
      </p:sp>
      <p:sp>
        <p:nvSpPr>
          <p:cNvPr id="2053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938" y="769939"/>
            <a:ext cx="9139237" cy="513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마스터</a:t>
            </a:r>
            <a:r>
              <a:rPr lang="en-US" dirty="0" smtClean="0"/>
              <a:t> </a:t>
            </a:r>
            <a:r>
              <a:rPr lang="en-US" dirty="0" err="1" smtClean="0"/>
              <a:t>텍스트</a:t>
            </a:r>
            <a:r>
              <a:rPr lang="en-US" dirty="0" smtClean="0"/>
              <a:t> </a:t>
            </a:r>
            <a:r>
              <a:rPr lang="en-US" dirty="0" err="1" smtClean="0"/>
              <a:t>스타일을</a:t>
            </a:r>
            <a:r>
              <a:rPr lang="en-US" dirty="0" smtClean="0"/>
              <a:t> </a:t>
            </a:r>
            <a:r>
              <a:rPr lang="en-US" dirty="0" err="1" smtClean="0"/>
              <a:t>편집합니다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휴먼옛체" pitchFamily="18" charset="-127"/>
          <a:ea typeface="휴먼옛체" pitchFamily="18" charset="-127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600" b="1">
          <a:solidFill>
            <a:schemeClr val="tx1"/>
          </a:solidFill>
          <a:latin typeface="나눔고딕 Bold" pitchFamily="50" charset="-127"/>
          <a:ea typeface="나눔고딕 Bold" pitchFamily="50" charset="-127"/>
          <a:cs typeface="Arial" pitchFamily="34" charset="0"/>
        </a:defRPr>
      </a:lvl1pPr>
      <a:lvl2pPr marL="190500" indent="266700" algn="l" rtl="0" eaLnBrk="0" fontAlgn="base" hangingPunct="0">
        <a:spcBef>
          <a:spcPct val="0"/>
        </a:spcBef>
        <a:spcAft>
          <a:spcPct val="0"/>
        </a:spcAft>
        <a:buChar char="–"/>
        <a:defRPr kumimoji="1" sz="1600" b="1">
          <a:solidFill>
            <a:schemeClr val="tx2"/>
          </a:solidFill>
          <a:latin typeface="Arial" charset="0"/>
          <a:ea typeface="굴림" charset="-127"/>
        </a:defRPr>
      </a:lvl2pPr>
      <a:lvl3pPr marL="1181100" indent="-228600" algn="l" rtl="0" eaLnBrk="0" fontAlgn="base" hangingPunct="0">
        <a:spcBef>
          <a:spcPct val="0"/>
        </a:spcBef>
        <a:spcAft>
          <a:spcPct val="0"/>
        </a:spcAft>
        <a:buChar char="•"/>
        <a:defRPr kumimoji="1" sz="1600" b="1">
          <a:solidFill>
            <a:schemeClr val="tx2"/>
          </a:solidFill>
          <a:latin typeface="Arial" charset="0"/>
          <a:ea typeface="굴림" charset="-127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kumimoji="1" sz="1600" b="1">
          <a:solidFill>
            <a:schemeClr val="tx2"/>
          </a:solidFill>
          <a:latin typeface="Arial" charset="0"/>
          <a:ea typeface="굴림" charset="-127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kumimoji="1" sz="1600" b="1">
          <a:solidFill>
            <a:schemeClr val="tx2"/>
          </a:solidFill>
          <a:latin typeface="Arial" charset="0"/>
          <a:ea typeface="굴림" charset="-127"/>
        </a:defRPr>
      </a:lvl5pPr>
      <a:lvl6pPr marL="25146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6pPr>
      <a:lvl7pPr marL="29718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7pPr>
      <a:lvl8pPr marL="34290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8pPr>
      <a:lvl9pPr marL="38862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hyperlink" Target="https://archive.ics.uci.edu/ml/datasets/Wholesale+customers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gallery.azureml.net/" TargetMode="External"/><Relationship Id="rId7" Type="http://schemas.openxmlformats.org/officeDocument/2006/relationships/hyperlink" Target="https://mva.microsoft.com/" TargetMode="External"/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urses.edx.org/courses/course-v1:Microsoft+DAT203x+3T2015/info" TargetMode="External"/><Relationship Id="rId5" Type="http://schemas.openxmlformats.org/officeDocument/2006/relationships/hyperlink" Target="http://blogs.technet.com/b/machinelearning/" TargetMode="External"/><Relationship Id="rId4" Type="http://schemas.openxmlformats.org/officeDocument/2006/relationships/hyperlink" Target="http://azure.microsoft.com/en-us/services/machine-learnin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channel9.msdn.com/events/TechEd/Europe/2014/DBI-B21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6091" y="1685404"/>
            <a:ext cx="9017066" cy="585418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Azure ML Tutorial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80756" y="2356907"/>
            <a:ext cx="8344483" cy="462307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Azure Bootcamp in Troy</a:t>
            </a:r>
            <a:r>
              <a:rPr lang="ko-KR" altLang="en-US" dirty="0" smtClean="0">
                <a:latin typeface="Yet R" panose="020B0600000101010101" charset="-127"/>
                <a:ea typeface="Yet R" panose="020B0600000101010101" charset="-127"/>
              </a:rPr>
              <a:t> </a:t>
            </a: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5488" y="403803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2016. 4. 16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0015" y="4564453"/>
            <a:ext cx="188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0" dirty="0" smtClean="0">
                <a:latin typeface="Yet R" panose="020B0600000101010101" charset="-127"/>
                <a:ea typeface="Yet R" panose="020B0600000101010101" charset="-127"/>
              </a:rPr>
              <a:t>Ingyu Lee </a:t>
            </a:r>
          </a:p>
          <a:p>
            <a:pPr algn="ctr"/>
            <a:r>
              <a:rPr lang="en-US" altLang="ko-KR" sz="1800" b="0" dirty="0" smtClean="0">
                <a:latin typeface="Yet R" panose="020B0600000101010101" charset="-127"/>
                <a:ea typeface="Yet R" panose="020B0600000101010101" charset="-127"/>
              </a:rPr>
              <a:t>(inlee@troy.edu)</a:t>
            </a:r>
            <a:endParaRPr lang="ko-KR" altLang="en-US" sz="1800" b="0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11" name="Line 40"/>
          <p:cNvSpPr>
            <a:spLocks noChangeShapeType="1"/>
          </p:cNvSpPr>
          <p:nvPr/>
        </p:nvSpPr>
        <p:spPr bwMode="auto">
          <a:xfrm>
            <a:off x="0" y="3068638"/>
            <a:ext cx="9906000" cy="7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rIns="90000" bIns="46800"/>
          <a:lstStyle/>
          <a:p>
            <a:pPr>
              <a:defRPr/>
            </a:pPr>
            <a:endParaRPr lang="ko-KR" altLang="en-US">
              <a:latin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2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093390" cy="517525"/>
          </a:xfrm>
        </p:spPr>
        <p:txBody>
          <a:bodyPr/>
          <a:lstStyle/>
          <a:p>
            <a:r>
              <a:rPr lang="en-US" altLang="ko-KR" dirty="0"/>
              <a:t>Part I Key Machine Learning Terminology and Concepts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9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Classification: 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Organizing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data points into categories based on a data set for which category groupings are already known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Regression: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Predicting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a continuous value based on independent variables, such as predicting the price of a car based on its year and make.</a:t>
            </a: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Clustering: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Partition items into homogeneous groups. Typically used to predict grouping classifications for a given variable.</a:t>
            </a:r>
          </a:p>
          <a:p>
            <a:pPr marL="800100" lvl="1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Recommendation:</a:t>
            </a:r>
          </a:p>
          <a:p>
            <a:pPr marL="800100" lvl="1" indent="-342900">
              <a:buAutoNum type="arabicPeriod"/>
            </a:pP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Anomaly Detection: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Forecast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of a value or values from a machine learning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99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 Azure Machine Learning Studio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10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1" y="720000"/>
            <a:ext cx="406085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Projects: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Sets of related Experiments, Trained Models, Datasets, Transforms.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solidFill>
                <a:srgbClr val="3366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Experiments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Experiments that have been created, run, and saved as drafts. These include a set of sample experiments that ship with the service to help jumpstart your projects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solidFill>
                <a:srgbClr val="3366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Web </a:t>
            </a: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Services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A list of experiments that you have published as web services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Notebooks: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Jupyter notebooks that you have created.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solidFill>
                <a:srgbClr val="3366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Datasets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A list of sample datasets that ship with the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product, and uploaded data. You can use these datasets to learn about Azure Machine Learning.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Trained Models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L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ist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of any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trained models that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you saved from your experiments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Settings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Configure your account and resources.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nvite other users to share your workspace in Azure Machine Learning.</a:t>
            </a:r>
            <a:endParaRPr lang="en-US" altLang="ko-KR" sz="14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854" y="1463084"/>
            <a:ext cx="5068712" cy="42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293283" cy="517525"/>
          </a:xfrm>
        </p:spPr>
        <p:txBody>
          <a:bodyPr/>
          <a:lstStyle/>
          <a:p>
            <a:r>
              <a:rPr lang="en-US" altLang="ko-KR" dirty="0"/>
              <a:t>Part </a:t>
            </a:r>
            <a:r>
              <a:rPr lang="en-US" altLang="ko-KR" dirty="0" smtClean="0"/>
              <a:t>II Azure Machine Learning Studio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11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0000" y="720000"/>
            <a:ext cx="470577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With Azure Machine Learning Studio, you can</a:t>
            </a:r>
          </a:p>
          <a:p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Create predictive models in Machine Learning Studio, a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browser-based tool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by dragging, dropping, and connecting modules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Font typeface="+mj-lt"/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Use a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large library of Machine Learning algorithms and modules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in Machine Learning Studio to jump-start your predictive models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Font typeface="+mj-lt"/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Choose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from a </a:t>
            </a: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library of sample experiments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 and Python packages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, and </a:t>
            </a: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best-in-class algorithms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from Microsoft businesses like Xbox and Bing. Extent Studio modules with </a:t>
            </a: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your own custom R and Python scripts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Font typeface="+mj-lt"/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In Cortana Intelligence Gallery you can try </a:t>
            </a: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analytics solutions authored by others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or contribute your own using Azure services including Machine Learning, HDInsight (Hadoop), Stream Analytics, and Data Lake Analytics, as well as Azure big data stores and data management services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3074" name="Picture 2" descr="What is predictive analytics: Example of a predictive analytics experiment in Azure Machine Learning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72" y="846300"/>
            <a:ext cx="4305548" cy="37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ry predictive experiments or contribute your own in Azure Cortana Intelligence Galle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73" y="3693601"/>
            <a:ext cx="4305548" cy="295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 </a:t>
            </a:r>
            <a:r>
              <a:rPr lang="en-US" altLang="ko-KR" dirty="0" smtClean="0"/>
              <a:t>First Experiment with Azure </a:t>
            </a:r>
            <a:r>
              <a:rPr lang="en-US" altLang="ko-KR" dirty="0"/>
              <a:t>ML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12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Goal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Create a linear regression model that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predicts the price of an automobile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based on different variables such as make and technical specifications. 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Create a model</a:t>
            </a:r>
          </a:p>
          <a:p>
            <a:pPr lvl="2"/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1: Get data</a:t>
            </a:r>
          </a:p>
          <a:p>
            <a:pPr lvl="2"/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2: Preprocess data</a:t>
            </a:r>
          </a:p>
          <a:p>
            <a:pPr lvl="2"/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3: Define features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Train the model</a:t>
            </a:r>
          </a:p>
          <a:p>
            <a:pPr lvl="2"/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4: Choose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and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apply a learning algorithm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Score and test the model</a:t>
            </a:r>
          </a:p>
          <a:p>
            <a:pPr lvl="2"/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5: Predict new automobile prices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19942" y="3708931"/>
            <a:ext cx="6263997" cy="3091011"/>
            <a:chOff x="427037" y="1212849"/>
            <a:chExt cx="11104028" cy="5515210"/>
          </a:xfrm>
        </p:grpSpPr>
        <p:sp>
          <p:nvSpPr>
            <p:cNvPr id="6" name="Freeform 5"/>
            <p:cNvSpPr/>
            <p:nvPr/>
          </p:nvSpPr>
          <p:spPr bwMode="auto">
            <a:xfrm>
              <a:off x="5765533" y="3378467"/>
              <a:ext cx="3118585" cy="3311091"/>
            </a:xfrm>
            <a:custGeom>
              <a:avLst/>
              <a:gdLst>
                <a:gd name="connsiteX0" fmla="*/ 0 w 3118585"/>
                <a:gd name="connsiteY0" fmla="*/ 2030931 h 3311091"/>
                <a:gd name="connsiteX1" fmla="*/ 1742172 w 3118585"/>
                <a:gd name="connsiteY1" fmla="*/ 0 h 3311091"/>
                <a:gd name="connsiteX2" fmla="*/ 3118585 w 3118585"/>
                <a:gd name="connsiteY2" fmla="*/ 3311091 h 3311091"/>
                <a:gd name="connsiteX3" fmla="*/ 2618071 w 3118585"/>
                <a:gd name="connsiteY3" fmla="*/ 3176337 h 3311091"/>
                <a:gd name="connsiteX4" fmla="*/ 0 w 3118585"/>
                <a:gd name="connsiteY4" fmla="*/ 2030931 h 33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585" h="3311091">
                  <a:moveTo>
                    <a:pt x="0" y="2030931"/>
                  </a:moveTo>
                  <a:lnTo>
                    <a:pt x="1742172" y="0"/>
                  </a:lnTo>
                  <a:lnTo>
                    <a:pt x="3118585" y="3311091"/>
                  </a:lnTo>
                  <a:lnTo>
                    <a:pt x="2618071" y="3176337"/>
                  </a:lnTo>
                  <a:lnTo>
                    <a:pt x="0" y="203093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016494" y="2579571"/>
              <a:ext cx="4514571" cy="41484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27037" y="1212849"/>
              <a:ext cx="6020906" cy="5239381"/>
              <a:chOff x="3070223" y="1733718"/>
              <a:chExt cx="5541550" cy="4940655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5049448" y="1733718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1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De/Refine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business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problem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6965853" y="2872341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2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Extract </a:t>
                </a: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data</a:t>
                </a: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6317061" y="5013939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3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Develop </a:t>
                </a:r>
                <a:endParaRPr lang="en-US" sz="80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model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through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iterations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3878669" y="5028453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4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Deploy model</a:t>
                </a: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3070223" y="2961627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5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Monitor </a:t>
                </a:r>
                <a:endParaRPr lang="en-US" sz="80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model’s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performance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6520863" y="2298449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578876">
                <a:off x="7242223" y="4358009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429142" y="5549337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375504" flipH="1" flipV="1">
                <a:off x="3391570" y="4445093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278600">
                <a:off x="4052965" y="2173672"/>
                <a:ext cx="1031672" cy="1031672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7273765" y="2860485"/>
              <a:ext cx="4153892" cy="3492737"/>
              <a:chOff x="3070223" y="1733718"/>
              <a:chExt cx="5541550" cy="4940655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049448" y="1733718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1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Define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Target /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Metric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6965853" y="2872341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2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Extract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Derived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Features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6317061" y="5013939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3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Select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Features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3878669" y="5028453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4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Fit Model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3070223" y="2961627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5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Evaluate Model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6520863" y="2298449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578876">
                <a:off x="7242223" y="4358009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429142" y="5549337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375504" flipH="1" flipV="1">
                <a:off x="3391570" y="4445093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278600">
                <a:off x="4052965" y="2173672"/>
                <a:ext cx="1031672" cy="10316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91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517063" cy="517525"/>
          </a:xfrm>
        </p:spPr>
        <p:txBody>
          <a:bodyPr/>
          <a:lstStyle/>
          <a:p>
            <a:r>
              <a:rPr lang="en-US" altLang="ko-KR" dirty="0"/>
              <a:t>Part II First Experiment with Azure ML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13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76" y="946112"/>
            <a:ext cx="4111616" cy="5080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1390015"/>
            <a:ext cx="4270142" cy="39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 First Experiment with Azure ML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14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8194" name="Picture 2" descr="Machine learning tutorial: Complete linear regression experiment that uses predictive modeling techniqu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78" y="800016"/>
            <a:ext cx="4210494" cy="57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62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 First Experiment with Azure ML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15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Get Data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Start a new experiments.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Type automobile in the search box.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Drag the dataset to the experiment canvas.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Check the data with Visualize.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3074" name="Picture 2" descr="Palette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60" y="2103966"/>
            <a:ext cx="470535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63" y="2871011"/>
            <a:ext cx="47339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set visualiz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19" y="3500573"/>
            <a:ext cx="4262755" cy="300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 First Experiment with Azure ML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16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Preprocess Data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Type project columns.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Click Launch column selector. Select normalized-losses to remove.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Drag the Clean Missing Data. Select remove for missing row.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4098" name="Picture 2" descr="Select colum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4" y="1797218"/>
            <a:ext cx="50292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ject Columns propert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02" y="1797218"/>
            <a:ext cx="239077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ean Missing Data propert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90" y="3292475"/>
            <a:ext cx="27622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rst experiment ru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1" y="3537705"/>
            <a:ext cx="3920462" cy="294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11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II </a:t>
            </a:r>
            <a:r>
              <a:rPr lang="en-US" altLang="ko-KR" dirty="0"/>
              <a:t>First Experiment with Azure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17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3. Define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features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Drag Project Columns.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Launch column selector.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Select no columns for Begin with and then select include and column names.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122" name="Picture 2" descr="Select colum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923493"/>
            <a:ext cx="507682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6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Applying the machine learning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71" y="1206352"/>
            <a:ext cx="5124740" cy="51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II </a:t>
            </a:r>
            <a:r>
              <a:rPr lang="en-US" altLang="ko-KR" dirty="0"/>
              <a:t>First Experiment with Azure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18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4. Choose and apply a learning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algorithm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Split data (80:20).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Select learning algorithm (Linear Regression).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Select Train Model with price column.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Run the experiment.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146" name="Picture 2" descr="Select &quot;price&quot; colum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4435762"/>
            <a:ext cx="3928660" cy="19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96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Contents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CA2352BB-55DD-448D-A8C3-D207F404F17D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1</a:t>
            </a:fld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I Introduction</a:t>
            </a:r>
          </a:p>
          <a:p>
            <a:pPr marL="342900" indent="-342900">
              <a:buFontTx/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What </a:t>
            </a:r>
            <a:r>
              <a:rPr lang="en-US" altLang="ko-KR" sz="1600" b="0" dirty="0">
                <a:latin typeface="Yet R" panose="020B0600000101010101" charset="-127"/>
                <a:ea typeface="Yet R" panose="020B0600000101010101" charset="-127"/>
              </a:rPr>
              <a:t>is AzureML?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AzureML Workflow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AzureML Key Terminology and Concept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II The </a:t>
            </a:r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First Experiment of AzureML </a:t>
            </a:r>
            <a:endParaRPr lang="en-US" altLang="ko-KR" sz="2000" b="0" dirty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Overview of 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AzureML</a:t>
            </a:r>
            <a:endParaRPr lang="en-US" altLang="ko-KR" sz="1600" b="0" dirty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Create a Model</a:t>
            </a:r>
            <a:endParaRPr lang="en-US" altLang="ko-KR" sz="1600" b="0" dirty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Build a Model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Test and Evaluate the 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model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Publish as a Web Service</a:t>
            </a: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III AzureML </a:t>
            </a:r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Hands-On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Classification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Cluster analytics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The Azure ML Matchbox 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recommender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Exercises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IV </a:t>
            </a:r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Lessons / Resources</a:t>
            </a:r>
            <a:endParaRPr lang="en-US" altLang="ko-KR" sz="2000" b="0" dirty="0">
              <a:latin typeface="Yet R" panose="020B0600000101010101" charset="-127"/>
              <a:ea typeface="Yet R" panose="020B0600000101010101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30" y="832201"/>
            <a:ext cx="4434026" cy="53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II </a:t>
            </a:r>
            <a:r>
              <a:rPr lang="en-US" altLang="ko-KR" dirty="0"/>
              <a:t>First Experiment with Azure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19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5. Predict new automobile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prices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Find and drag Score Model.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Run the experiment.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Visualize Score Model.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Evaluate Model.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170" name="Picture 2" descr="Score Model mod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169714"/>
            <a:ext cx="578167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valuation resul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88" y="2713265"/>
            <a:ext cx="4177532" cy="40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5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</a:t>
            </a:r>
            <a:r>
              <a:rPr lang="en-US" altLang="ko-KR" dirty="0" smtClean="0"/>
              <a:t>II </a:t>
            </a:r>
            <a:r>
              <a:rPr lang="en-US" altLang="ko-KR" dirty="0" smtClean="0"/>
              <a:t>Azure ML Algorithm Cheat Sheet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20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9" y="751803"/>
            <a:ext cx="9025028" cy="583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46948" cy="517525"/>
          </a:xfrm>
        </p:spPr>
        <p:txBody>
          <a:bodyPr/>
          <a:lstStyle/>
          <a:p>
            <a:r>
              <a:rPr lang="en-US" altLang="ko-KR" dirty="0" smtClean="0"/>
              <a:t>Part II </a:t>
            </a:r>
            <a:r>
              <a:rPr lang="en-US" altLang="ko-KR" dirty="0" smtClean="0"/>
              <a:t>Azure ML Algorithm Cheat Sheet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706828"/>
            <a:ext cx="9065614" cy="5868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 smtClean="0"/>
              <a:t>ML Hands-On: Linear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22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Supervised learning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Classification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used for predicting responses that can have just a few known values, such as “married,” “single,” or “divorced,” based on the other columns in the dataset. 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predict one or more continuous variables, such as profit or loss, based on other columns in the dataset.</a:t>
            </a:r>
          </a:p>
          <a:p>
            <a:pPr marL="1257300" lvl="2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Simple linear 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A single key variable is predicted based on one or more other variables in the dataset.</a:t>
            </a:r>
          </a:p>
          <a:p>
            <a:pPr marL="1257300" lvl="2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Multiple linear 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More than one key variable is predicted based on one or more other variables in the dataset.</a:t>
            </a:r>
          </a:p>
          <a:p>
            <a:pPr marL="1257300" lvl="2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Multivariate linear 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multiple correlated dependent key variables are predicted, rather than a single key variable.</a:t>
            </a:r>
          </a:p>
        </p:txBody>
      </p:sp>
      <p:pic>
        <p:nvPicPr>
          <p:cNvPr id="5" name="Picture 4" descr="Regression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372" y="3582198"/>
            <a:ext cx="3617005" cy="271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mcgurrin.com/robots/wp-content/uploads/2014/02/logristic-regression-with-regularization.png"/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12" y="3680521"/>
            <a:ext cx="3684713" cy="26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108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</a:t>
            </a:r>
            <a:r>
              <a:rPr lang="en-US" altLang="ko-KR" dirty="0" smtClean="0"/>
              <a:t>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23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Goal: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To predict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whether a person’s income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exceeds $50,000 per year based on his demographics or census data.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Features: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Age,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Workclass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Fnlwgt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Education,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Education-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num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Marital-status, Occupation, Relationship, Race, Sex, Capital-gain, Capital-loss, Hours-per-week, Native-country, Income.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79" y="2056455"/>
            <a:ext cx="5005081" cy="44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</a:t>
            </a:r>
            <a:r>
              <a:rPr lang="en-US" altLang="ko-KR" dirty="0" smtClean="0"/>
              <a:t>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24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1: Get the data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05073"/>
            <a:ext cx="4968879" cy="3802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60" y="2748640"/>
            <a:ext cx="3644640" cy="3334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67" y="3194871"/>
            <a:ext cx="4534985" cy="2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25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070628"/>
            <a:ext cx="5672088" cy="3512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065" y="1398335"/>
            <a:ext cx="5604638" cy="3882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53" y="4330106"/>
            <a:ext cx="3341100" cy="2245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353" y="4942411"/>
            <a:ext cx="3185700" cy="1477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000" y="720000"/>
            <a:ext cx="9322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2: Visualize the data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490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26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217940"/>
            <a:ext cx="5677878" cy="3859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899" y="1950720"/>
            <a:ext cx="3366769" cy="4465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2: Visualize the data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920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27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234312"/>
            <a:ext cx="9090342" cy="45795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3: Split the data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566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28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304570"/>
            <a:ext cx="6331902" cy="4009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39" y="3722069"/>
            <a:ext cx="4327647" cy="2853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633" y="4670410"/>
            <a:ext cx="3786060" cy="1905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4: Train Model. Choose Two-Class Boosted Decision Tree. The income will be dependent.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28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293283" cy="517525"/>
          </a:xfrm>
        </p:spPr>
        <p:txBody>
          <a:bodyPr/>
          <a:lstStyle/>
          <a:p>
            <a:r>
              <a:rPr lang="en-US" altLang="ko-KR" dirty="0" smtClean="0"/>
              <a:t>Part I What is Azure ML(Machine Learning)?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2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0000" y="720000"/>
            <a:ext cx="9322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What is machine learning?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Machine learning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uses computers to run predictive models that learn from existing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in order to forecast future behaviors, outcomes, and trends.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These forecasts or predictions from machine learning can make apps and devices smarter.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When you shop online, machine learning helps recommend other products you might like based on what you’ve purchased.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When your credit card is swiped, machine learning compares the transaction to a database of transactions and helps the bank do fraud detection.</a:t>
            </a: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26" y="3274545"/>
            <a:ext cx="5428869" cy="26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29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264920"/>
            <a:ext cx="5737103" cy="4404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199" y="3261360"/>
            <a:ext cx="5211436" cy="3231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5: Score Model with Scored Labels and Probabilities.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83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30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181100"/>
            <a:ext cx="5318442" cy="4697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14" y="2485768"/>
            <a:ext cx="3794131" cy="3392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6: Evaluate Model.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Check the ROC curve.</a:t>
            </a:r>
          </a:p>
        </p:txBody>
      </p:sp>
    </p:spTree>
    <p:extLst>
      <p:ext uri="{BB962C8B-B14F-4D97-AF65-F5344CB8AC3E}">
        <p14:creationId xmlns:p14="http://schemas.microsoft.com/office/powerpoint/2010/main" val="391907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31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178420"/>
            <a:ext cx="6499290" cy="4812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228" y="2076715"/>
            <a:ext cx="2059050" cy="719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2795995"/>
            <a:ext cx="4862175" cy="6563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7: Publish as a Web service.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9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32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269705"/>
            <a:ext cx="8237988" cy="4939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206" y="4331273"/>
            <a:ext cx="2106234" cy="2321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8: Test Web service.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87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Clustering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33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2527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K-Means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Clustering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module: The K-means method finds a specified number of clusters for a set of D-dimensional data points. It starts an initial set of K centroids, and then uses algorithms to iteratively refine the locations of the centroids. The algorithm terminates when the centroids stabilize or when a specified number of iterations are computed.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Train Clustering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module: This module takes an untrained clustering model, such as that produced by the K-Means Clustering module, and an unlabeled data set. It returns a trained clustering model that can be passed to the Assign to Clusters module. It also returns labels for the training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Assign to Clusters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module: This module takes a trained clustering model, produced by the Train Clustering Model module, and an unlabeled data set. The module then returns the cluster assignments (indexes) for the input data.</a:t>
            </a:r>
          </a:p>
        </p:txBody>
      </p:sp>
      <p:pic>
        <p:nvPicPr>
          <p:cNvPr id="5" name="Picture 4" descr="http://stanford.edu/~cpiech/cs221/img/kmeans3d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7" y="3974489"/>
            <a:ext cx="5158203" cy="21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83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88460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34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54469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Datasets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Wholesale customers dataset from the UCI Machine Learning Repository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located at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  <a:hlinkClick r:id="rId2"/>
              </a:rPr>
              <a:t>https://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  <a:hlinkClick r:id="rId2"/>
              </a:rPr>
              <a:t>archive.ics.uci.edu/ml/datasets/Wholesale+customers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It includes the annual spending on the following product categories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Channel: Retail channel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types such as hotel/restaurant/café.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Region: Customer region code.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Fresh: Annual spending on fresh products.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Milk: Annual spending on milk products.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Grocery: Annual spending on grocery products.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Frozen: Annual spending on frozen products.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Detergents-Paper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Annual spending on detergents and paper products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Delicatessen: Annual spending on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delicatessen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products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31" y="1601695"/>
            <a:ext cx="4146685" cy="35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96080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35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9" y="1223312"/>
            <a:ext cx="3574200" cy="2984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920" y="1082452"/>
            <a:ext cx="2641800" cy="2099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365" y="866103"/>
            <a:ext cx="3069150" cy="2595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38" y="3873266"/>
            <a:ext cx="3574200" cy="2702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529" y="3104185"/>
            <a:ext cx="5462303" cy="34712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1: Get the data from URL and explore the data.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6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84650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36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63" y="1201997"/>
            <a:ext cx="4040401" cy="490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2: Choose the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K-Means Clustering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Model and Train the Clustering Model.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3" y="1184829"/>
            <a:ext cx="3379950" cy="464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6558" y="76200"/>
            <a:ext cx="886936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37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" y="1473459"/>
            <a:ext cx="3418800" cy="2604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984" y="1473459"/>
            <a:ext cx="2641800" cy="2974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84" y="1473459"/>
            <a:ext cx="3535350" cy="257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3: Setup the K-Means Clustering properties.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000" y="4447779"/>
            <a:ext cx="4353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Euclidean: distance between two points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is the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length of line segment connecting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Cosine: Measure of similarity between two vectors of an inner space that measure the cosine of the angles between them.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743" y="3470203"/>
            <a:ext cx="4703714" cy="235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71696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38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324534"/>
            <a:ext cx="4895101" cy="349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39" y="1617333"/>
            <a:ext cx="3574200" cy="2410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487" y="4055134"/>
            <a:ext cx="4656391" cy="20725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4: Visualize the Training Results.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machine learning? Basic workflow to operationalize predictive analytics on Azure Machine Learning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3154599"/>
            <a:ext cx="74199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293283" cy="517525"/>
          </a:xfrm>
        </p:spPr>
        <p:txBody>
          <a:bodyPr/>
          <a:lstStyle/>
          <a:p>
            <a:r>
              <a:rPr lang="en-US" altLang="ko-KR" dirty="0" smtClean="0"/>
              <a:t>Part I What is Azure ML(Machine Learning)?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3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0000" y="720000"/>
            <a:ext cx="9322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What is Machine Learning on Microsoft Azure?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Azure Machine Learning is a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cloud-based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predictive analytics service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that makes it possible to quickly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build and deploy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predictive models as analytic solutions.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Azure Machine Learning not only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provides tools to model predictive analytics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but also provides a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fully-managed service you can use to deploy your predictive models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as ready-to-consume web services.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Azure Machine Learning provides tools for creating complete predictive analytics solutions in the cloud: Quickly create, test, operationalize, and manage predictive models.</a:t>
            </a:r>
          </a:p>
        </p:txBody>
      </p:sp>
    </p:spTree>
    <p:extLst>
      <p:ext uri="{BB962C8B-B14F-4D97-AF65-F5344CB8AC3E}">
        <p14:creationId xmlns:p14="http://schemas.microsoft.com/office/powerpoint/2010/main" val="38914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74744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39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5" y="1161385"/>
            <a:ext cx="3535350" cy="2634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317" y="1261855"/>
            <a:ext cx="2991450" cy="2779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699" y="1444315"/>
            <a:ext cx="3613050" cy="25369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238" y="4477540"/>
            <a:ext cx="3768451" cy="1662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5: Split the data and set up for testing.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9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20464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40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27" y="1344003"/>
            <a:ext cx="4623151" cy="3965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178" y="847163"/>
            <a:ext cx="4395760" cy="3196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548" y="4044099"/>
            <a:ext cx="3938390" cy="26869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6: Publish as a Web Service.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3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53408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41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281439"/>
            <a:ext cx="6858945" cy="40261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000" y="720000"/>
            <a:ext cx="932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7: Test the Web Service.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9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Recommendation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42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Create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a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A model is a container of your usage data, catalog data, and the recommendation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Import catalog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This is an optional step. A catalog contains metadata information on the items, if you do not upload catalog data, the recommendation’s services will learn about your catalog from the usage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Import usage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By uploading a file that contains the usage data.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By sending data acquisition events. Usually you upload a usage file to be able to create an initial recommendation model (bootstrap). You would use this usage until the system gathers enough data by using the data acquisition format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Building a recommendation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This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is an asynchronous operation in which the recommendation system takes all the usage data and creates a recommendation model. This operation can take several minutes or several hours depending on the size of the data and the build configuration parameters. When triggering the build, you will get a build ID. Use it to check when the build process has ended before starting to consume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122354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/>
              <a:t>Part III Azure ML: Building the restaurant ratings recommender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43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Data sets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Restaurant features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This includes information about each restaurant, such as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placeID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location, name, address, state, whether alcohol is served, smoking policy, dress code, accessibility, and price.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Restaurant customers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This includes a wide variety of personal attributes include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userID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smoker, drink level, dress preference, marital status, birth year, interests, personality traits, religion, favorite color, weight, and budget.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Restaurant ratings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This includes key fields like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userID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placeID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and rating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9" y="3154599"/>
            <a:ext cx="9595951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III Azure ML: Building the restaurant ratings recommender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44</a:t>
            </a:fld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684343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2. Select Columns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We can filter out unnecessary columns in the Restaurant Feature Data and Restaurant Customer Data datasets.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Restaurant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 features: </a:t>
            </a:r>
            <a:r>
              <a:rPr lang="en-US" altLang="ko-KR" sz="1600" b="0" dirty="0" err="1" smtClean="0">
                <a:latin typeface="Yet R" panose="020B0600000101010101" charset="-127"/>
                <a:ea typeface="Yet R" panose="020B0600000101010101" charset="-127"/>
              </a:rPr>
              <a:t>placeID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, latitude, longitude, price.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Customer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 Data: </a:t>
            </a:r>
            <a:r>
              <a:rPr lang="en-US" altLang="ko-KR" sz="1600" b="0" dirty="0" err="1" smtClean="0">
                <a:latin typeface="Yet R" panose="020B0600000101010101" charset="-127"/>
                <a:ea typeface="Yet R" panose="020B0600000101010101" charset="-127"/>
              </a:rPr>
              <a:t>userID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, latitude, longitude, interest, personality.</a:t>
            </a:r>
          </a:p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3. Split Module</a:t>
            </a:r>
            <a:endParaRPr lang="en-US" altLang="ko-KR" sz="1600" b="0" dirty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Specify that half of this dataset is to be used for training and the other half of scoring the new recommendation model. We </a:t>
            </a:r>
            <a:r>
              <a:rPr lang="en-US" altLang="ko-KR" sz="1600" b="0" dirty="0">
                <a:latin typeface="Yet R" panose="020B0600000101010101" charset="-127"/>
                <a:ea typeface="Yet R" panose="020B0600000101010101" charset="-127"/>
              </a:rPr>
              <a:t>can filter out unnecessary columns in the Restaurant Feature Data and Restaurant Customer Data datasets.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23" y="2935635"/>
            <a:ext cx="6060601" cy="1866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23" y="4670306"/>
            <a:ext cx="6021751" cy="1905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431" y="2113973"/>
            <a:ext cx="2097900" cy="45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III Azure ML: Building the restaurant ratings recommender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45</a:t>
            </a:fld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151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4. </a:t>
            </a: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Train Matchbox Recommender 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module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Training dataset of user-item-rating triples: Ratings of items by users, expressed as a triple (Use, Item, Rating).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Training dataset of user features: Dataset containing features that describe users.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Training dataset of item features: Dataset containing features that describe items.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07" y="2169714"/>
            <a:ext cx="3457650" cy="1924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07" y="4120533"/>
            <a:ext cx="6604501" cy="22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III Azure ML: Building the restaurant ratings recommender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46</a:t>
            </a:fld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151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5. </a:t>
            </a: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Score Matchbox</a:t>
            </a:r>
            <a:endParaRPr lang="en-US" altLang="ko-KR" sz="1600" b="0" dirty="0">
              <a:solidFill>
                <a:srgbClr val="3366FF"/>
              </a:solidFill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Trained Matchbox recommender.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Dataset to score.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User features: Dataset containing features that describe users.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Item features: Dataset containing features that describe items.</a:t>
            </a:r>
            <a:endParaRPr lang="en-US" altLang="ko-KR" sz="1600" b="0" dirty="0">
              <a:latin typeface="Yet R" panose="020B0600000101010101" charset="-127"/>
              <a:ea typeface="Yet R" panose="020B0600000101010101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19" y="2282836"/>
            <a:ext cx="7342651" cy="37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III Azure ML: Building the restaurant ratings recommender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47</a:t>
            </a:fld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151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5. </a:t>
            </a: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Score Matchbox</a:t>
            </a:r>
            <a:endParaRPr lang="en-US" altLang="ko-KR" sz="1600" b="0" dirty="0">
              <a:solidFill>
                <a:srgbClr val="3366FF"/>
              </a:solidFill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Rating Prediction: Predict the rating that a customer will give a particular restaurant.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Item Recommendation: Predict which restaurants will be most highly rated by the user.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Related Users: Predict which customers (users) are most like this customer.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Related Items: Predict which restaurants (items) are most like this restaurant.</a:t>
            </a:r>
            <a:endParaRPr lang="en-US" altLang="ko-KR" sz="1600" b="0" dirty="0">
              <a:latin typeface="Yet R" panose="020B0600000101010101" charset="-127"/>
              <a:ea typeface="Yet R" panose="020B0600000101010101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95" y="2415935"/>
            <a:ext cx="4118101" cy="2643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95" y="5186050"/>
            <a:ext cx="2292150" cy="933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225" y="2795015"/>
            <a:ext cx="3069150" cy="18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III Azure ML: Building the restaurant ratings recommender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48</a:t>
            </a:fld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151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5. </a:t>
            </a: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Evaluate Recommender</a:t>
            </a:r>
            <a:endParaRPr lang="en-US" altLang="ko-KR" sz="1600" b="0" dirty="0">
              <a:solidFill>
                <a:srgbClr val="3366FF"/>
              </a:solidFill>
              <a:latin typeface="Yet R" panose="020B0600000101010101" charset="-127"/>
              <a:ea typeface="Yet R" panose="020B0600000101010101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7" y="1431050"/>
            <a:ext cx="7342651" cy="4539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00" y="3100999"/>
            <a:ext cx="3651900" cy="2371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63" y="1142742"/>
            <a:ext cx="3346163" cy="1874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44" y="4400556"/>
            <a:ext cx="1679214" cy="22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293283" cy="517525"/>
          </a:xfrm>
        </p:spPr>
        <p:txBody>
          <a:bodyPr/>
          <a:lstStyle/>
          <a:p>
            <a:r>
              <a:rPr lang="en-US" altLang="ko-KR" dirty="0"/>
              <a:t>Part I What is Azure ML(Machine Learning)?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4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0000" y="720000"/>
            <a:ext cx="9322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What is predictive analytics?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Predictive analytics uses various statistical techniques – in this case, machine learning –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to analyze collected or current data for patterns or trends in order to forecast future events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Azure Machine Learning is a particularly powerful way to do predictive analytics: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You can work from a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ready-to-use library of algorithms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create models on an internet-connected PC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without purchasing additional equipment or infrastructure, and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deploy your predictive solution quickly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You can also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find ready-to-use examples and solutions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in the Microsoft Azure Marketplace or Cortana Intelligence Gallery.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51" y="3274545"/>
            <a:ext cx="8273824" cy="33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 smtClean="0"/>
              <a:t>ML Exercises: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49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6474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Two-class classification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To classify Iris flowers based on their features.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Two flower species (classes 0 and 1). 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Four features for each flower (sepal length, sepal width, petal length, and petal width)</a:t>
            </a:r>
          </a:p>
          <a:p>
            <a:pPr marL="800100" lvl="1" indent="-342900"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Multi-class classification</a:t>
            </a:r>
          </a:p>
          <a:p>
            <a:pPr marL="800100" lvl="1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To classify a letter (class), given some attribute values extracted from the hand-written letter images.</a:t>
            </a:r>
          </a:p>
          <a:p>
            <a:pPr marL="800100" lvl="1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Twenty-six letters form twenty-six classes.</a:t>
            </a:r>
          </a:p>
        </p:txBody>
      </p:sp>
      <p:pic>
        <p:nvPicPr>
          <p:cNvPr id="9218" name="Picture 2" descr="screenshot_of_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63" y="726392"/>
            <a:ext cx="4201140" cy="261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creenshot_of_experi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4281262"/>
            <a:ext cx="4207062" cy="229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screenshot_of_experi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941" y="4125687"/>
            <a:ext cx="2051050" cy="230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screenshot_of_experi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89" y="2657535"/>
            <a:ext cx="2197734" cy="222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34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screenshot_of_experi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3" y="3755557"/>
            <a:ext cx="5569770" cy="274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 smtClean="0"/>
              <a:t>ML Exercises: </a:t>
            </a:r>
            <a:r>
              <a:rPr lang="en-US" altLang="ko-KR" dirty="0" smtClean="0"/>
              <a:t>Clustering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50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647429" cy="3001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Clustering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differs from classification in that the training dataset does not have ground-truth labels by itself.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Group the training dataset instances into distinct clusters.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During the training process, the model labels the entries by leaning the differences between their features.</a:t>
            </a:r>
          </a:p>
        </p:txBody>
      </p:sp>
      <p:pic>
        <p:nvPicPr>
          <p:cNvPr id="11266" name="Picture 2" descr="screenshot_of_experi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190" y="802687"/>
            <a:ext cx="4602735" cy="318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creenshot_of_experi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82" y="3991429"/>
            <a:ext cx="5076944" cy="251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463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 smtClean="0"/>
              <a:t>ML Exercises: </a:t>
            </a:r>
            <a:r>
              <a:rPr lang="en-US" altLang="ko-KR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51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647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To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predict the price of a car based on its features including make, fuel type, body type, drive wheel, etc.</a:t>
            </a:r>
          </a:p>
          <a:p>
            <a:pPr lvl="1"/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00100" lvl="1" indent="-342900"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42" name="Picture 2" descr="screenshot_of_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1" y="908791"/>
            <a:ext cx="4640490" cy="26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creenshot_of_experi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061" y="3498851"/>
            <a:ext cx="6096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creenshot_of_experi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0" y="2245771"/>
            <a:ext cx="4783771" cy="317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63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Exercises: </a:t>
            </a:r>
            <a:r>
              <a:rPr lang="en-US" altLang="ko-KR" dirty="0" smtClean="0"/>
              <a:t>Recommendation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52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122" name="Picture 2" descr="imag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8" y="823595"/>
            <a:ext cx="4760163" cy="454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208269"/>
            <a:ext cx="6070600" cy="436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3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5364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IV </a:t>
            </a: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Lessons and Resources 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53</a:t>
            </a:fld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Data wrangling is important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More time is spent on data wrangling than model building.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Tx/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Different sources, formats, schemas, missing values and noisy data.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Data manipulation modules are very popular: Execute R script, SQL Transform, etc.</a:t>
            </a:r>
          </a:p>
          <a:p>
            <a:pPr lvl="1"/>
            <a:endParaRPr lang="en-US" altLang="ko-KR" sz="1600" b="0" dirty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Azure ML 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Modeling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Modeling depends on the Domain and Data.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Feature Engineering.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Parameter Tuning.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AutoNum type="alphaL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Resources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Getting Started: 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  <a:hlinkClick r:id="rId2"/>
              </a:rPr>
              <a:t>https://studio.azureml.net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Gallery: </a:t>
            </a:r>
            <a:r>
              <a:rPr lang="en-US" sz="1600" dirty="0">
                <a:hlinkClick r:id="rId3"/>
              </a:rPr>
              <a:t>http://gallery.azureml.net/</a:t>
            </a:r>
            <a:endParaRPr lang="en-US" sz="1600" dirty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smtClean="0"/>
              <a:t>Site/ML </a:t>
            </a:r>
            <a:r>
              <a:rPr lang="en-US" sz="1600" dirty="0"/>
              <a:t>Studio/Docs: </a:t>
            </a: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azure.microsoft.com/en-us/services/machine-learning/</a:t>
            </a:r>
            <a:endParaRPr lang="en-US" sz="1600" dirty="0" smtClean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smtClean="0"/>
              <a:t>Blog</a:t>
            </a:r>
            <a:r>
              <a:rPr lang="en-US" sz="1600" dirty="0"/>
              <a:t>: </a:t>
            </a:r>
            <a:r>
              <a:rPr lang="en-US" sz="1600" dirty="0">
                <a:hlinkClick r:id="rId5"/>
              </a:rPr>
              <a:t>http://</a:t>
            </a:r>
            <a:r>
              <a:rPr lang="en-US" sz="1600" dirty="0" smtClean="0">
                <a:hlinkClick r:id="rId5"/>
              </a:rPr>
              <a:t>blogs.technet.com/b/machinelearning/</a:t>
            </a:r>
            <a:endParaRPr lang="en-US" sz="1600" dirty="0" smtClean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err="1" smtClean="0"/>
              <a:t>edX</a:t>
            </a:r>
            <a:r>
              <a:rPr lang="en-US" sz="1600" dirty="0" smtClean="0"/>
              <a:t>: Microsoft DAT203X Data Science and Machine </a:t>
            </a:r>
            <a:r>
              <a:rPr lang="en-US" sz="1600" dirty="0"/>
              <a:t>Learning </a:t>
            </a:r>
            <a:r>
              <a:rPr lang="en-US" sz="1600" dirty="0" smtClean="0"/>
              <a:t>Essentials </a:t>
            </a:r>
            <a:r>
              <a:rPr lang="en-US" sz="1600" dirty="0" smtClean="0">
                <a:hlinkClick r:id="rId6"/>
              </a:rPr>
              <a:t>https</a:t>
            </a:r>
            <a:r>
              <a:rPr lang="en-US" sz="1600" dirty="0">
                <a:hlinkClick r:id="rId6"/>
              </a:rPr>
              <a:t>://</a:t>
            </a:r>
            <a:r>
              <a:rPr lang="en-US" sz="1600" dirty="0" smtClean="0">
                <a:hlinkClick r:id="rId6"/>
              </a:rPr>
              <a:t>courses.edx.org/courses/course-v1:Microsoft+DAT203x+3T2015/info</a:t>
            </a:r>
            <a:r>
              <a:rPr lang="en-US" sz="1600" dirty="0" smtClean="0"/>
              <a:t>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smtClean="0"/>
              <a:t>Microsoft Virtual Academy: </a:t>
            </a:r>
            <a:r>
              <a:rPr lang="en-US" sz="1600" dirty="0" smtClean="0">
                <a:hlinkClick r:id="rId7"/>
              </a:rPr>
              <a:t>https</a:t>
            </a:r>
            <a:r>
              <a:rPr lang="en-US" sz="1600" dirty="0">
                <a:hlinkClick r:id="rId7"/>
              </a:rPr>
              <a:t>://mva.microsoft.com</a:t>
            </a:r>
            <a:r>
              <a:rPr lang="en-US" sz="1600" dirty="0" smtClean="0">
                <a:hlinkClick r:id="rId7"/>
              </a:rPr>
              <a:t>/</a:t>
            </a:r>
            <a:r>
              <a:rPr lang="en-US" sz="1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63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Q and A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54</a:t>
            </a:fld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>
              <a:latin typeface="Yet R" panose="020B0600000101010101" charset="-127"/>
              <a:ea typeface="Yet R" panose="020B0600000101010101" charset="-127"/>
            </a:endParaRPr>
          </a:p>
        </p:txBody>
      </p:sp>
      <p:graphicFrame>
        <p:nvGraphicFramePr>
          <p:cNvPr id="4" name="개체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93135003"/>
              </p:ext>
            </p:extLst>
          </p:nvPr>
        </p:nvGraphicFramePr>
        <p:xfrm>
          <a:off x="3834397" y="2249859"/>
          <a:ext cx="1660568" cy="2417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4" name="비트맵 이미지" r:id="rId3" imgW="3847619" imgH="5601482" progId="PBrush">
                  <p:embed/>
                </p:oleObj>
              </mc:Choice>
              <mc:Fallback>
                <p:oleObj name="비트맵 이미지" r:id="rId3" imgW="3847619" imgH="5601482" progId="PBrush">
                  <p:embed/>
                  <p:pic>
                    <p:nvPicPr>
                      <p:cNvPr id="0" name="Picture 8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397" y="2249859"/>
                        <a:ext cx="1660568" cy="24178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98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92947" cy="517525"/>
          </a:xfrm>
        </p:spPr>
        <p:txBody>
          <a:bodyPr/>
          <a:lstStyle/>
          <a:p>
            <a:r>
              <a:rPr lang="en-US" altLang="ko-KR" dirty="0"/>
              <a:t>Part I </a:t>
            </a:r>
            <a:r>
              <a:rPr lang="en-US" altLang="ko-KR" dirty="0" smtClean="0"/>
              <a:t>Cortana Analytics Suite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5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7" y="1346014"/>
            <a:ext cx="9198572" cy="43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3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</a:t>
            </a:r>
            <a:r>
              <a:rPr lang="en-US" altLang="ko-KR" dirty="0" smtClean="0"/>
              <a:t>I Azure ML Workflow</a:t>
            </a:r>
            <a:endParaRPr lang="ko-KR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22663" y="6575426"/>
            <a:ext cx="2895600" cy="1555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- 3 -</a:t>
            </a:r>
            <a:endParaRPr lang="en-US" altLang="ko-K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5725" y="905691"/>
            <a:ext cx="8934995" cy="5638700"/>
            <a:chOff x="182521" y="451262"/>
            <a:chExt cx="11877758" cy="6616090"/>
          </a:xfrm>
        </p:grpSpPr>
        <p:sp>
          <p:nvSpPr>
            <p:cNvPr id="13" name="Rectangle 12"/>
            <p:cNvSpPr/>
            <p:nvPr/>
          </p:nvSpPr>
          <p:spPr>
            <a:xfrm>
              <a:off x="3200401" y="451262"/>
              <a:ext cx="5781040" cy="64067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8829" y="998072"/>
              <a:ext cx="185137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Data </a:t>
              </a:r>
              <a:endParaRPr lang="ru-RU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96793" y="954335"/>
              <a:ext cx="3363946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+mj-lt"/>
                </a:rPr>
                <a:t>Azure Machine Learning</a:t>
              </a:r>
              <a:endParaRPr lang="ru-RU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16239" y="954335"/>
              <a:ext cx="2726267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Consumers</a:t>
              </a:r>
              <a:endParaRPr lang="ru-RU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9976" y="4149735"/>
              <a:ext cx="2412962" cy="57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Local storage</a:t>
              </a:r>
            </a:p>
            <a:p>
              <a:pPr>
                <a:tabLst>
                  <a:tab pos="263525" algn="l"/>
                </a:tabLst>
              </a:pPr>
              <a:r>
                <a:rPr lang="en-US" b="0" dirty="0" smtClean="0"/>
                <a:t>Upload data from PC</a:t>
              </a:r>
              <a:r>
                <a:rPr lang="ru-RU" b="0" dirty="0" smtClean="0"/>
                <a:t>… </a:t>
              </a:r>
              <a:endParaRPr lang="ru-RU" b="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9976" y="2502025"/>
              <a:ext cx="1929336" cy="12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Cloud storage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/>
                <a:t>Azure Storage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/>
                <a:t>Azure Table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/>
                <a:t>Hive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/>
                <a:t>etc</a:t>
              </a:r>
              <a:r>
                <a:rPr lang="en-US" b="0" dirty="0"/>
                <a:t>.</a:t>
              </a:r>
              <a:endParaRPr lang="ru-RU" b="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93845" y="2535373"/>
              <a:ext cx="1122170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Excel</a:t>
              </a:r>
              <a:endParaRPr lang="ru-RU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48968" y="4450132"/>
              <a:ext cx="181130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Business Apps</a:t>
              </a:r>
              <a:endParaRPr lang="ru-RU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88666" y="6525664"/>
              <a:ext cx="2871613" cy="54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 smtClean="0"/>
                <a:t>Reference</a:t>
              </a:r>
              <a:r>
                <a:rPr lang="en-US" dirty="0" smtClean="0"/>
                <a:t>: </a:t>
              </a:r>
              <a:r>
                <a:rPr lang="en-US" dirty="0" smtClean="0">
                  <a:hlinkClick r:id="rId2"/>
                </a:rPr>
                <a:t>TechEd 2014 </a:t>
              </a:r>
            </a:p>
            <a:p>
              <a:pPr algn="r"/>
              <a:r>
                <a:rPr lang="en-US" dirty="0" smtClean="0">
                  <a:hlinkClick r:id="rId2"/>
                </a:rPr>
                <a:t>Conference</a:t>
              </a:r>
              <a:endParaRPr lang="ru-RU" dirty="0"/>
            </a:p>
          </p:txBody>
        </p:sp>
        <p:sp>
          <p:nvSpPr>
            <p:cNvPr id="22" name="Rectangle 32"/>
            <p:cNvSpPr/>
            <p:nvPr/>
          </p:nvSpPr>
          <p:spPr bwMode="auto">
            <a:xfrm>
              <a:off x="182521" y="6004646"/>
              <a:ext cx="11877758" cy="419341"/>
            </a:xfrm>
            <a:custGeom>
              <a:avLst/>
              <a:gdLst>
                <a:gd name="connsiteX0" fmla="*/ 0 w 11241480"/>
                <a:gd name="connsiteY0" fmla="*/ 0 h 329292"/>
                <a:gd name="connsiteX1" fmla="*/ 11241480 w 11241480"/>
                <a:gd name="connsiteY1" fmla="*/ 0 h 329292"/>
                <a:gd name="connsiteX2" fmla="*/ 11241480 w 11241480"/>
                <a:gd name="connsiteY2" fmla="*/ 329292 h 329292"/>
                <a:gd name="connsiteX3" fmla="*/ 0 w 11241480"/>
                <a:gd name="connsiteY3" fmla="*/ 329292 h 329292"/>
                <a:gd name="connsiteX4" fmla="*/ 0 w 11241480"/>
                <a:gd name="connsiteY4" fmla="*/ 0 h 329292"/>
                <a:gd name="connsiteX0" fmla="*/ 0 w 11241480"/>
                <a:gd name="connsiteY0" fmla="*/ 0 h 329292"/>
                <a:gd name="connsiteX1" fmla="*/ 11241480 w 11241480"/>
                <a:gd name="connsiteY1" fmla="*/ 0 h 329292"/>
                <a:gd name="connsiteX2" fmla="*/ 11229721 w 11241480"/>
                <a:gd name="connsiteY2" fmla="*/ 164646 h 329292"/>
                <a:gd name="connsiteX3" fmla="*/ 11241480 w 11241480"/>
                <a:gd name="connsiteY3" fmla="*/ 329292 h 329292"/>
                <a:gd name="connsiteX4" fmla="*/ 0 w 11241480"/>
                <a:gd name="connsiteY4" fmla="*/ 329292 h 329292"/>
                <a:gd name="connsiteX5" fmla="*/ 0 w 11241480"/>
                <a:gd name="connsiteY5" fmla="*/ 0 h 329292"/>
                <a:gd name="connsiteX0" fmla="*/ 0 w 11417863"/>
                <a:gd name="connsiteY0" fmla="*/ 0 h 329292"/>
                <a:gd name="connsiteX1" fmla="*/ 11241480 w 11417863"/>
                <a:gd name="connsiteY1" fmla="*/ 0 h 329292"/>
                <a:gd name="connsiteX2" fmla="*/ 11417863 w 11417863"/>
                <a:gd name="connsiteY2" fmla="*/ 164646 h 329292"/>
                <a:gd name="connsiteX3" fmla="*/ 11241480 w 11417863"/>
                <a:gd name="connsiteY3" fmla="*/ 329292 h 329292"/>
                <a:gd name="connsiteX4" fmla="*/ 0 w 11417863"/>
                <a:gd name="connsiteY4" fmla="*/ 329292 h 329292"/>
                <a:gd name="connsiteX5" fmla="*/ 0 w 11417863"/>
                <a:gd name="connsiteY5" fmla="*/ 0 h 32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17863" h="329292">
                  <a:moveTo>
                    <a:pt x="0" y="0"/>
                  </a:moveTo>
                  <a:lnTo>
                    <a:pt x="11241480" y="0"/>
                  </a:lnTo>
                  <a:lnTo>
                    <a:pt x="11417863" y="164646"/>
                  </a:lnTo>
                  <a:lnTo>
                    <a:pt x="11241480" y="329292"/>
                  </a:lnTo>
                  <a:lnTo>
                    <a:pt x="0" y="329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013" y="929705"/>
              <a:ext cx="488780" cy="4887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308" y="2535838"/>
              <a:ext cx="780290" cy="78029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924" y="3958310"/>
              <a:ext cx="780290" cy="78029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95" y="4371216"/>
              <a:ext cx="780290" cy="78029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6812" y="3958310"/>
              <a:ext cx="445225" cy="4452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406" y="2536803"/>
              <a:ext cx="780290" cy="7802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82521" y="6050541"/>
              <a:ext cx="3017880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Business</a:t>
              </a:r>
              <a:r>
                <a:rPr lang="ru-RU" dirty="0" smtClean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problem</a:t>
              </a:r>
              <a:endParaRPr lang="ru-RU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81913" y="6054451"/>
              <a:ext cx="2180290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Modeling</a:t>
              </a:r>
              <a:endParaRPr lang="ru-RU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81441" y="6050541"/>
              <a:ext cx="2861064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Business value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81754" y="6042716"/>
              <a:ext cx="2180014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Deployment</a:t>
              </a:r>
              <a:endParaRPr lang="ru-RU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90474" y="2156575"/>
              <a:ext cx="2180290" cy="90282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93904" y="4485318"/>
              <a:ext cx="2180290" cy="90282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99635" y="3391580"/>
              <a:ext cx="2180290" cy="90282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13574" y="3496096"/>
              <a:ext cx="2180290" cy="54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Azure Marketplace</a:t>
              </a:r>
            </a:p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(Applications store)</a:t>
              </a:r>
              <a:endParaRPr lang="ru-RU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72085" y="4584916"/>
              <a:ext cx="2180290" cy="54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Azure ML Gallery</a:t>
              </a:r>
            </a:p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(community)</a:t>
              </a:r>
              <a:endParaRPr lang="ru-RU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81754" y="2231148"/>
              <a:ext cx="2158470" cy="75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ML Web Services</a:t>
              </a:r>
            </a:p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(REST API Services)</a:t>
              </a:r>
              <a:endParaRPr lang="ru-RU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81913" y="2143030"/>
              <a:ext cx="2180290" cy="90282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575364" y="2271757"/>
              <a:ext cx="2174083" cy="54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ML Studio</a:t>
              </a:r>
            </a:p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(Web IDE)</a:t>
              </a:r>
              <a:endParaRPr lang="ru-RU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87855" y="3419390"/>
              <a:ext cx="2173265" cy="1996563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81913" y="3425928"/>
              <a:ext cx="2179208" cy="1408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Workspace:</a:t>
              </a:r>
            </a:p>
            <a:p>
              <a:pPr>
                <a:tabLst>
                  <a:tab pos="266700" algn="l"/>
                </a:tabLst>
              </a:pPr>
              <a:r>
                <a:rPr lang="en-US" dirty="0" smtClean="0">
                  <a:solidFill>
                    <a:schemeClr val="bg1"/>
                  </a:solidFill>
                </a:rPr>
                <a:t>	</a:t>
              </a:r>
              <a:r>
                <a:rPr lang="en-US" b="1" dirty="0" smtClean="0">
                  <a:solidFill>
                    <a:schemeClr val="bg1"/>
                  </a:solidFill>
                </a:rPr>
                <a:t>Experiments</a:t>
              </a:r>
            </a:p>
            <a:p>
              <a:pPr>
                <a:tabLst>
                  <a:tab pos="266700" algn="l"/>
                </a:tabLst>
              </a:pPr>
              <a:r>
                <a:rPr lang="en-US" dirty="0" smtClean="0">
                  <a:solidFill>
                    <a:schemeClr val="bg1"/>
                  </a:solidFill>
                </a:rPr>
                <a:t>	</a:t>
              </a:r>
              <a:r>
                <a:rPr lang="en-US" b="0" dirty="0" smtClean="0">
                  <a:solidFill>
                    <a:schemeClr val="bg1"/>
                  </a:solidFill>
                </a:rPr>
                <a:t>Datasets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>
                  <a:solidFill>
                    <a:schemeClr val="bg1"/>
                  </a:solidFill>
                </a:rPr>
                <a:t>	Trained models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>
                  <a:solidFill>
                    <a:schemeClr val="bg1"/>
                  </a:solidFill>
                </a:rPr>
                <a:t>	Notebooks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>
                  <a:solidFill>
                    <a:schemeClr val="bg1"/>
                  </a:solidFill>
                </a:rPr>
                <a:t>	Access settings</a:t>
              </a:r>
              <a:endParaRPr lang="ru-RU" b="0" dirty="0">
                <a:solidFill>
                  <a:schemeClr val="bg1"/>
                </a:solidFill>
              </a:endParaRPr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2894787" y="2377241"/>
              <a:ext cx="819292" cy="417346"/>
            </a:xfrm>
            <a:prstGeom prst="rightArrow">
              <a:avLst/>
            </a:prstGeom>
            <a:solidFill>
              <a:schemeClr val="bg1">
                <a:alpha val="67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5723909" y="2377241"/>
              <a:ext cx="833197" cy="417346"/>
            </a:xfrm>
            <a:prstGeom prst="rightArrow">
              <a:avLst/>
            </a:prstGeom>
            <a:solidFill>
              <a:schemeClr val="bg1">
                <a:alpha val="67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/>
            <p:cNvSpPr/>
            <p:nvPr/>
          </p:nvSpPr>
          <p:spPr>
            <a:xfrm>
              <a:off x="8662044" y="2377241"/>
              <a:ext cx="689132" cy="402929"/>
            </a:xfrm>
            <a:prstGeom prst="rightArrow">
              <a:avLst/>
            </a:prstGeom>
            <a:solidFill>
              <a:schemeClr val="bg1">
                <a:alpha val="67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09600" y="2096162"/>
              <a:ext cx="97402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1"/>
                  </a:solidFill>
                </a:rPr>
                <a:t>Data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45730" y="2148125"/>
              <a:ext cx="97402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1"/>
                  </a:solidFill>
                </a:rPr>
                <a:t>Model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480632" y="2149617"/>
              <a:ext cx="97402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1"/>
                  </a:solidFill>
                </a:rPr>
                <a:t>API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  <p:cxnSp>
          <p:nvCxnSpPr>
            <p:cNvPr id="49" name="Straight Arrow Connector 48"/>
            <p:cNvCxnSpPr>
              <a:endCxn id="42" idx="0"/>
            </p:cNvCxnSpPr>
            <p:nvPr/>
          </p:nvCxnSpPr>
          <p:spPr>
            <a:xfrm flipH="1">
              <a:off x="4671517" y="3042708"/>
              <a:ext cx="13400" cy="38322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590533" y="3061621"/>
              <a:ext cx="1019030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1"/>
                  </a:solidFill>
                </a:rPr>
                <a:t>Manage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  <p:cxnSp>
          <p:nvCxnSpPr>
            <p:cNvPr id="51" name="Прямая со стрелкой 13"/>
            <p:cNvCxnSpPr/>
            <p:nvPr/>
          </p:nvCxnSpPr>
          <p:spPr>
            <a:xfrm flipV="1">
              <a:off x="5040528" y="3042709"/>
              <a:ext cx="1473046" cy="7901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25"/>
            <p:cNvCxnSpPr>
              <a:endCxn id="37" idx="1"/>
            </p:cNvCxnSpPr>
            <p:nvPr/>
          </p:nvCxnSpPr>
          <p:spPr>
            <a:xfrm>
              <a:off x="5069290" y="3958309"/>
              <a:ext cx="1402795" cy="8974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34"/>
            <p:cNvCxnSpPr>
              <a:stCxn id="33" idx="2"/>
              <a:endCxn id="35" idx="0"/>
            </p:cNvCxnSpPr>
            <p:nvPr/>
          </p:nvCxnSpPr>
          <p:spPr>
            <a:xfrm>
              <a:off x="7580619" y="3059400"/>
              <a:ext cx="9161" cy="33218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ight Arrow 47"/>
            <p:cNvSpPr/>
            <p:nvPr/>
          </p:nvSpPr>
          <p:spPr>
            <a:xfrm>
              <a:off x="8670764" y="3627038"/>
              <a:ext cx="689132" cy="402929"/>
            </a:xfrm>
            <a:prstGeom prst="rightArrow">
              <a:avLst/>
            </a:prstGeom>
            <a:solidFill>
              <a:schemeClr val="bg1">
                <a:alpha val="67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89352" y="3399414"/>
              <a:ext cx="97402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1"/>
                  </a:solidFill>
                </a:rPr>
                <a:t>API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7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293283" cy="517525"/>
          </a:xfrm>
        </p:spPr>
        <p:txBody>
          <a:bodyPr/>
          <a:lstStyle/>
          <a:p>
            <a:r>
              <a:rPr lang="en-US" altLang="ko-KR" dirty="0"/>
              <a:t>Part I </a:t>
            </a:r>
            <a:r>
              <a:rPr lang="en-US" altLang="ko-KR" dirty="0" smtClean="0"/>
              <a:t>Key Machine Learning Terminology and Concepts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7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0000" y="720000"/>
            <a:ext cx="93222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Data exploration: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Process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of gathering information about a large and often unstructured data set in order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to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find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characteristics for focused analysis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Data mining refers to automated data exploration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Descriptive analytics: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Process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of analyzing a data set in order to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summarize what happened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The vast majority of business analytics – such as sales reports, web metrics, and social network analysis – are descriptive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Predictive analytics: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Process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of building models from historical or current data in order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to forecast future outcomes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Supervised learning: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Algorithms are trained with labeled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– in other words, data comprised of examples of the answers wanted. For instance, a model that identifies fraudulent credit card use would be trained from a data set in which data points indicating known fraudulent and valid charges were labeled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Unsupervised learning: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Is used on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data with no labels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and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the goal is to find relationships in the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For instance, you might want to find groupings of customer demographics with similar buying habits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9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39110" cy="517525"/>
          </a:xfrm>
        </p:spPr>
        <p:txBody>
          <a:bodyPr/>
          <a:lstStyle/>
          <a:p>
            <a:r>
              <a:rPr lang="en-US" altLang="ko-KR" dirty="0"/>
              <a:t>Part I Key Machine Learning Terminology and Concepts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8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Machine learning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Abstraction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of the question you are trying to answer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or the outcome you want to predict. Models are trained and evaluated from existing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Training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from data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In Azure Machine Learning, a model is built from an algorithm module that processes training data and functional modules, such as a scoring module.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In supervised learning, if you’re training a fraud detection model, you’ll use a set of transactions that are labeled as either fraudulent or valid. You’ll split your data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at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randomly, and use part to train the model and part to test or evaluate the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Evaluation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data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Once you have a trained model, evaluate the model using the remaining test data. You use data you already know the outcomes for, so that you can tell whether your model predicts accurately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08" y="4220655"/>
            <a:ext cx="3087492" cy="256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20543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000" b="0" dirty="0" smtClean="0">
            <a:latin typeface="Tahoma" pitchFamily="34" charset="0"/>
            <a:ea typeface="Tahoma" pitchFamily="34" charset="0"/>
            <a:cs typeface="Tahoma" pitchFamily="34" charset="0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solidFill>
          <a:schemeClr val="bg1"/>
        </a:solidFill>
        <a:ln w="25400" cap="flat" cmpd="dbl" algn="ctr">
          <a:solidFill>
            <a:srgbClr val="3366FF"/>
          </a:solidFill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/>
      <a:lstStyle/>
    </a:lnDef>
  </a:objectDefaults>
  <a:extraClrSchemeLst>
    <a:extraClrScheme>
      <a:clrScheme name="standard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86488</TotalTime>
  <Pages>46</Pages>
  <Words>3305</Words>
  <Application>Microsoft Office PowerPoint</Application>
  <PresentationFormat>A4 Paper (210x297 mm)</PresentationFormat>
  <Paragraphs>417</Paragraphs>
  <Slides>55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나눔고딕 Bold</vt:lpstr>
      <vt:lpstr>바탕</vt:lpstr>
      <vt:lpstr>맑은 고딕</vt:lpstr>
      <vt:lpstr>Segoe UI Light</vt:lpstr>
      <vt:lpstr>Segoe UI</vt:lpstr>
      <vt:lpstr>휴먼옛체</vt:lpstr>
      <vt:lpstr>Times New Roman</vt:lpstr>
      <vt:lpstr>Arial</vt:lpstr>
      <vt:lpstr>굴림</vt:lpstr>
      <vt:lpstr>나눔고딕</vt:lpstr>
      <vt:lpstr>휴먼옛체</vt:lpstr>
      <vt:lpstr>Wingdings</vt:lpstr>
      <vt:lpstr>standard</vt:lpstr>
      <vt:lpstr>비트맵 이미지</vt:lpstr>
      <vt:lpstr>Azure ML Tutorial</vt:lpstr>
      <vt:lpstr>Contents</vt:lpstr>
      <vt:lpstr>Part I What is Azure ML(Machine Learning)?</vt:lpstr>
      <vt:lpstr>Part I What is Azure ML(Machine Learning)?</vt:lpstr>
      <vt:lpstr>Part I What is Azure ML(Machine Learning)?</vt:lpstr>
      <vt:lpstr>Part I Cortana Analytics Suite</vt:lpstr>
      <vt:lpstr>Part I Azure ML Workflow</vt:lpstr>
      <vt:lpstr>Part I Key Machine Learning Terminology and Concepts</vt:lpstr>
      <vt:lpstr>Part I Key Machine Learning Terminology and Concepts</vt:lpstr>
      <vt:lpstr>Part I Key Machine Learning Terminology and Concepts</vt:lpstr>
      <vt:lpstr>Part II Azure Machine Learning Studio</vt:lpstr>
      <vt:lpstr>Part II Azure Machine Learning Studio</vt:lpstr>
      <vt:lpstr>Part II First Experiment with Azure ML</vt:lpstr>
      <vt:lpstr>Part II First Experiment with Azure ML</vt:lpstr>
      <vt:lpstr>Part II First Experiment with Azure ML</vt:lpstr>
      <vt:lpstr>Part II First Experiment with Azure ML</vt:lpstr>
      <vt:lpstr>Part II First Experiment with Azure ML</vt:lpstr>
      <vt:lpstr>Part II First Experiment with Azure ML</vt:lpstr>
      <vt:lpstr>Part II First Experiment with Azure ML</vt:lpstr>
      <vt:lpstr>Part II First Experiment with Azure ML</vt:lpstr>
      <vt:lpstr>Part II Azure ML Algorithm Cheat Sheet</vt:lpstr>
      <vt:lpstr>Part II Azure ML Algorithm Cheat Sheet</vt:lpstr>
      <vt:lpstr>Part III Azure ML Hands-On: Linear regression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Clustering</vt:lpstr>
      <vt:lpstr>Part III Azure ML Hands-On: Grouping wholesale customers</vt:lpstr>
      <vt:lpstr>Part III Azure ML Hands-On: Grouping wholesale customers</vt:lpstr>
      <vt:lpstr>Part III Azure ML Hands-On: Grouping wholesale customers</vt:lpstr>
      <vt:lpstr>Part III Azure ML Hands-On: Grouping wholesale customers</vt:lpstr>
      <vt:lpstr>Part III Azure ML Hands-On: Grouping wholesale customers</vt:lpstr>
      <vt:lpstr>Part III Azure ML Hands-On: Grouping wholesale customers</vt:lpstr>
      <vt:lpstr>Part III Azure ML Hands-On: Grouping wholesale customers</vt:lpstr>
      <vt:lpstr>Part III Azure ML Hands-On: Grouping wholesale customers</vt:lpstr>
      <vt:lpstr>Part III Azure ML Hands-On: Recommendation</vt:lpstr>
      <vt:lpstr>Part III Azure ML: Building the restaurant ratings recommender</vt:lpstr>
      <vt:lpstr>Part III Azure ML: Building the restaurant ratings recommender</vt:lpstr>
      <vt:lpstr>Part III Azure ML: Building the restaurant ratings recommender</vt:lpstr>
      <vt:lpstr>Part III Azure ML: Building the restaurant ratings recommender</vt:lpstr>
      <vt:lpstr>Part III Azure ML: Building the restaurant ratings recommender</vt:lpstr>
      <vt:lpstr>Part III Azure ML: Building the restaurant ratings recommender</vt:lpstr>
      <vt:lpstr>Part III Azure ML Exercises: Classification</vt:lpstr>
      <vt:lpstr>Part III Azure ML Exercises: Clustering</vt:lpstr>
      <vt:lpstr>Part III Azure ML Exercises: Regression</vt:lpstr>
      <vt:lpstr>Part III Azure ML Exercises: Recommendation</vt:lpstr>
      <vt:lpstr>Part IV Lessons and Resources </vt:lpstr>
      <vt:lpstr>Q and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이인규</dc:title>
  <dc:creator>inlee</dc:creator>
  <cp:lastModifiedBy>Ingyu Lee</cp:lastModifiedBy>
  <cp:revision>3632</cp:revision>
  <cp:lastPrinted>2013-11-22T00:32:23Z</cp:lastPrinted>
  <dcterms:created xsi:type="dcterms:W3CDTF">2000-11-25T16:46:52Z</dcterms:created>
  <dcterms:modified xsi:type="dcterms:W3CDTF">2016-04-15T21:53:31Z</dcterms:modified>
</cp:coreProperties>
</file>